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5621000" cy="8801100"/>
  <p:notesSz cx="6858000" cy="9144000"/>
  <p:embeddedFontLst>
    <p:embeddedFont>
      <p:font typeface="B612" panose="020B0604020202020204" charset="0"/>
      <p:regular r:id="rId30"/>
    </p:embeddedFont>
    <p:embeddedFont>
      <p:font typeface="B612 Bold" panose="020B060402020202020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nva Sans" panose="020B0604020202020204" charset="0"/>
      <p:regular r:id="rId36"/>
    </p:embeddedFont>
    <p:embeddedFont>
      <p:font typeface="Nour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17.png"/><Relationship Id="rId7" Type="http://schemas.openxmlformats.org/officeDocument/2006/relationships/image" Target="../media/image4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svg"/><Relationship Id="rId4" Type="http://schemas.openxmlformats.org/officeDocument/2006/relationships/image" Target="../media/image4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svg"/><Relationship Id="rId4" Type="http://schemas.openxmlformats.org/officeDocument/2006/relationships/image" Target="../media/image5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7.png"/><Relationship Id="rId7" Type="http://schemas.openxmlformats.org/officeDocument/2006/relationships/image" Target="../media/image5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svg"/><Relationship Id="rId4" Type="http://schemas.openxmlformats.org/officeDocument/2006/relationships/image" Target="../media/image56.svg"/><Relationship Id="rId9" Type="http://schemas.openxmlformats.org/officeDocument/2006/relationships/image" Target="../media/image6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svg"/><Relationship Id="rId4" Type="http://schemas.openxmlformats.org/officeDocument/2006/relationships/image" Target="../media/image70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svg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svg"/><Relationship Id="rId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svg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17.png"/><Relationship Id="rId7" Type="http://schemas.openxmlformats.org/officeDocument/2006/relationships/image" Target="../media/image3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svg"/><Relationship Id="rId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8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2855" y="747074"/>
            <a:ext cx="1876425" cy="1647825"/>
          </a:xfrm>
          <a:custGeom>
            <a:avLst/>
            <a:gdLst/>
            <a:ahLst/>
            <a:cxnLst/>
            <a:rect l="l" t="t" r="r" b="b"/>
            <a:pathLst>
              <a:path w="1876425" h="1647825">
                <a:moveTo>
                  <a:pt x="0" y="0"/>
                </a:moveTo>
                <a:lnTo>
                  <a:pt x="1876425" y="0"/>
                </a:lnTo>
                <a:lnTo>
                  <a:pt x="1876425" y="1647825"/>
                </a:lnTo>
                <a:lnTo>
                  <a:pt x="0" y="1647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20376" y="722566"/>
            <a:ext cx="1695450" cy="1695450"/>
          </a:xfrm>
          <a:custGeom>
            <a:avLst/>
            <a:gdLst/>
            <a:ahLst/>
            <a:cxnLst/>
            <a:rect l="l" t="t" r="r" b="b"/>
            <a:pathLst>
              <a:path w="1695450" h="1695450">
                <a:moveTo>
                  <a:pt x="0" y="0"/>
                </a:moveTo>
                <a:lnTo>
                  <a:pt x="1695450" y="0"/>
                </a:lnTo>
                <a:lnTo>
                  <a:pt x="1695450" y="1695450"/>
                </a:lnTo>
                <a:lnTo>
                  <a:pt x="0" y="1695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48193" y="849135"/>
            <a:ext cx="9047236" cy="1050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006">
                <a:solidFill>
                  <a:srgbClr val="392E25"/>
                </a:solidFill>
                <a:latin typeface="B612 Bold"/>
              </a:rPr>
              <a:t>LDRP</a:t>
            </a:r>
          </a:p>
          <a:p>
            <a:pPr algn="l">
              <a:lnSpc>
                <a:spcPts val="4199"/>
              </a:lnSpc>
            </a:pPr>
            <a:r>
              <a:rPr lang="en-US" sz="3006">
                <a:solidFill>
                  <a:srgbClr val="392E25"/>
                </a:solidFill>
                <a:latin typeface="B612 Bold"/>
              </a:rPr>
              <a:t> Institute Of Technology &amp; Research Gandhinagar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88913" y="2748363"/>
            <a:ext cx="6043174" cy="3847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79"/>
              </a:lnSpc>
            </a:pPr>
            <a:r>
              <a:rPr lang="en-US" sz="11009" dirty="0">
                <a:solidFill>
                  <a:srgbClr val="000000"/>
                </a:solidFill>
                <a:latin typeface="Nourd"/>
              </a:rPr>
              <a:t>Hotel Scrapper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2485" y="2757364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2485" y="3421456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2485" y="4087720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92485" y="4753985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92485" y="5420239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92485" y="6086504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92485" y="6752768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92485" y="7419032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79744" y="1088850"/>
            <a:ext cx="7130434" cy="87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97"/>
              </a:lnSpc>
            </a:pPr>
            <a:r>
              <a:rPr lang="en-US" sz="5069">
                <a:solidFill>
                  <a:srgbClr val="392E25"/>
                </a:solidFill>
                <a:latin typeface="B612 Bold"/>
              </a:rPr>
              <a:t>Software Requirements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6249" y="2507285"/>
            <a:ext cx="11328425" cy="527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34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Programming Languages Uses : HTML , CSS, JavaScript,Python Development Tools : React js , Django</a:t>
            </a:r>
          </a:p>
          <a:p>
            <a:pPr algn="l">
              <a:lnSpc>
                <a:spcPts val="5134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Data base : MySQL, MongoDB</a:t>
            </a:r>
          </a:p>
          <a:p>
            <a:pPr algn="l">
              <a:lnSpc>
                <a:spcPts val="5555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Localhost Server : Xampp</a:t>
            </a:r>
          </a:p>
          <a:p>
            <a:pPr algn="l">
              <a:lnSpc>
                <a:spcPts val="5098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Application Software : MS word, Canva</a:t>
            </a:r>
          </a:p>
          <a:p>
            <a:pPr algn="l">
              <a:lnSpc>
                <a:spcPts val="5098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Operating System : Windows 10</a:t>
            </a:r>
          </a:p>
          <a:p>
            <a:pPr algn="l">
              <a:lnSpc>
                <a:spcPts val="5843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Web Browser : Chrome</a:t>
            </a:r>
          </a:p>
          <a:p>
            <a:pPr algn="l">
              <a:lnSpc>
                <a:spcPts val="4653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Web Tool : Draw io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2485" y="2586133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2485" y="3614347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2485" y="4438517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89932" y="1006973"/>
            <a:ext cx="4458538" cy="87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97"/>
              </a:lnSpc>
            </a:pPr>
            <a:r>
              <a:rPr lang="en-US" sz="5069">
                <a:solidFill>
                  <a:srgbClr val="392E25"/>
                </a:solidFill>
                <a:latin typeface="B612 Bold"/>
              </a:rPr>
              <a:t>Authorizations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69919" y="2307241"/>
            <a:ext cx="11280848" cy="290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We may assign a user some particular authorizations on parts  of database</a:t>
            </a:r>
          </a:p>
          <a:p>
            <a:pPr algn="l">
              <a:lnSpc>
                <a:spcPts val="5513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Authorization to view data</a:t>
            </a:r>
          </a:p>
          <a:p>
            <a:pPr algn="l">
              <a:lnSpc>
                <a:spcPts val="5513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Admin can access four informative part of the database</a:t>
            </a:r>
          </a:p>
          <a:p>
            <a:pPr algn="l">
              <a:lnSpc>
                <a:spcPts val="2921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(view data, insert data, update data , delete data 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7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7221" y="2722893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7221" y="3407454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51982" y="1047912"/>
            <a:ext cx="4925349" cy="87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97"/>
              </a:lnSpc>
            </a:pPr>
            <a:r>
              <a:rPr lang="en-US" sz="5069">
                <a:solidFill>
                  <a:srgbClr val="392E25"/>
                </a:solidFill>
                <a:latin typeface="B612 Bold"/>
              </a:rPr>
              <a:t>Users of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06667" y="2510914"/>
            <a:ext cx="1164336" cy="1172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3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Admin User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9848" y="2866168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9848" y="3631959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848" y="4307738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13503" y="1293524"/>
            <a:ext cx="5552961" cy="87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97"/>
              </a:lnSpc>
            </a:pPr>
            <a:r>
              <a:rPr lang="en-US" sz="5069">
                <a:solidFill>
                  <a:srgbClr val="392E25"/>
                </a:solidFill>
                <a:latin typeface="B612 Bold"/>
              </a:rPr>
              <a:t>Features of Users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02631" y="2558939"/>
            <a:ext cx="8512721" cy="213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89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A super user (Admin) who enjoys all facilities Add , Update, delete, display data</a:t>
            </a:r>
          </a:p>
          <a:p>
            <a:pPr algn="l">
              <a:lnSpc>
                <a:spcPts val="5789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Normal user can create account and view data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2485" y="2618042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2485" y="3343542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2485" y="4066956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92485" y="4790370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92485" y="5443118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92485" y="6095867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95240" y="846620"/>
            <a:ext cx="2800683" cy="87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97"/>
              </a:lnSpc>
            </a:pPr>
            <a:r>
              <a:rPr lang="en-US" sz="5069">
                <a:solidFill>
                  <a:srgbClr val="392E25"/>
                </a:solidFill>
                <a:latin typeface="B612 Bold"/>
              </a:rPr>
              <a:t>Diagrams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60206" y="2310813"/>
            <a:ext cx="3340284" cy="423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05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Use case diagram ER Diagram</a:t>
            </a:r>
          </a:p>
          <a:p>
            <a:pPr algn="l">
              <a:lnSpc>
                <a:spcPts val="5705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Class Diagram Activity Diagram</a:t>
            </a:r>
          </a:p>
          <a:p>
            <a:pPr algn="l">
              <a:lnSpc>
                <a:spcPts val="4557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Sequence Diagram</a:t>
            </a:r>
          </a:p>
          <a:p>
            <a:pPr algn="l">
              <a:lnSpc>
                <a:spcPts val="7076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DFD Diagram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82074" y="1721387"/>
            <a:ext cx="6657975" cy="6772275"/>
          </a:xfrm>
          <a:custGeom>
            <a:avLst/>
            <a:gdLst/>
            <a:ahLst/>
            <a:cxnLst/>
            <a:rect l="l" t="t" r="r" b="b"/>
            <a:pathLst>
              <a:path w="6657975" h="6772275">
                <a:moveTo>
                  <a:pt x="0" y="0"/>
                </a:moveTo>
                <a:lnTo>
                  <a:pt x="6657975" y="0"/>
                </a:lnTo>
                <a:lnTo>
                  <a:pt x="6657975" y="6772275"/>
                </a:lnTo>
                <a:lnTo>
                  <a:pt x="0" y="677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00" t="-5169" r="-7728" b="-636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28153" y="845563"/>
            <a:ext cx="4377347" cy="679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dirty="0">
                <a:solidFill>
                  <a:srgbClr val="000000"/>
                </a:solidFill>
                <a:latin typeface="B612 Bold"/>
              </a:rPr>
              <a:t>Use Case Diagram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60434" y="1305963"/>
            <a:ext cx="7229475" cy="7143750"/>
          </a:xfrm>
          <a:custGeom>
            <a:avLst/>
            <a:gdLst/>
            <a:ahLst/>
            <a:cxnLst/>
            <a:rect l="l" t="t" r="r" b="b"/>
            <a:pathLst>
              <a:path w="7229475" h="7143750">
                <a:moveTo>
                  <a:pt x="0" y="0"/>
                </a:moveTo>
                <a:lnTo>
                  <a:pt x="7229475" y="0"/>
                </a:lnTo>
                <a:lnTo>
                  <a:pt x="7229475" y="7143750"/>
                </a:lnTo>
                <a:lnTo>
                  <a:pt x="0" y="7143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456" b="-2434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42952" y="552183"/>
            <a:ext cx="2786148" cy="679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dirty="0">
                <a:solidFill>
                  <a:srgbClr val="000000"/>
                </a:solidFill>
                <a:latin typeface="B612 Bold"/>
              </a:rPr>
              <a:t>ER Diagram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80100" y="1303106"/>
            <a:ext cx="7705725" cy="7296150"/>
          </a:xfrm>
          <a:custGeom>
            <a:avLst/>
            <a:gdLst/>
            <a:ahLst/>
            <a:cxnLst/>
            <a:rect l="l" t="t" r="r" b="b"/>
            <a:pathLst>
              <a:path w="7705725" h="7296150">
                <a:moveTo>
                  <a:pt x="0" y="0"/>
                </a:moveTo>
                <a:lnTo>
                  <a:pt x="7705725" y="0"/>
                </a:lnTo>
                <a:lnTo>
                  <a:pt x="7705725" y="7296150"/>
                </a:lnTo>
                <a:lnTo>
                  <a:pt x="0" y="729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52" r="-34239" b="-967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87150" y="681819"/>
            <a:ext cx="3475349" cy="679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dirty="0">
                <a:solidFill>
                  <a:srgbClr val="000000"/>
                </a:solidFill>
                <a:latin typeface="B612 Bold"/>
              </a:rPr>
              <a:t>Class Diagram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31632" y="1394108"/>
            <a:ext cx="6753225" cy="7239000"/>
          </a:xfrm>
          <a:custGeom>
            <a:avLst/>
            <a:gdLst/>
            <a:ahLst/>
            <a:cxnLst/>
            <a:rect l="l" t="t" r="r" b="b"/>
            <a:pathLst>
              <a:path w="6753225" h="7239000">
                <a:moveTo>
                  <a:pt x="0" y="0"/>
                </a:moveTo>
                <a:lnTo>
                  <a:pt x="6753225" y="0"/>
                </a:lnTo>
                <a:lnTo>
                  <a:pt x="6753225" y="7239000"/>
                </a:lnTo>
                <a:lnTo>
                  <a:pt x="0" y="723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24" t="-4095" r="-4204" b="-1235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37478" y="552183"/>
            <a:ext cx="3982222" cy="679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dirty="0">
                <a:solidFill>
                  <a:srgbClr val="000000"/>
                </a:solidFill>
                <a:latin typeface="B612 Bold"/>
              </a:rPr>
              <a:t>Activity Diagram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83148" y="1698822"/>
            <a:ext cx="8982075" cy="6734175"/>
          </a:xfrm>
          <a:custGeom>
            <a:avLst/>
            <a:gdLst/>
            <a:ahLst/>
            <a:cxnLst/>
            <a:rect l="l" t="t" r="r" b="b"/>
            <a:pathLst>
              <a:path w="8982075" h="6734175">
                <a:moveTo>
                  <a:pt x="0" y="0"/>
                </a:moveTo>
                <a:lnTo>
                  <a:pt x="8982075" y="0"/>
                </a:lnTo>
                <a:lnTo>
                  <a:pt x="8982075" y="6734175"/>
                </a:lnTo>
                <a:lnTo>
                  <a:pt x="0" y="6734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379" t="-12157" r="-13722" b="-1754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61243" y="702288"/>
            <a:ext cx="4415657" cy="679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dirty="0">
                <a:solidFill>
                  <a:srgbClr val="000000"/>
                </a:solidFill>
                <a:latin typeface="B612 Bold"/>
              </a:rPr>
              <a:t>Sequence Diagram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81164" y="2307793"/>
            <a:ext cx="187643" cy="193357"/>
          </a:xfrm>
          <a:custGeom>
            <a:avLst/>
            <a:gdLst/>
            <a:ahLst/>
            <a:cxnLst/>
            <a:rect l="l" t="t" r="r" b="b"/>
            <a:pathLst>
              <a:path w="187643" h="193357">
                <a:moveTo>
                  <a:pt x="0" y="0"/>
                </a:moveTo>
                <a:lnTo>
                  <a:pt x="187642" y="0"/>
                </a:lnTo>
                <a:lnTo>
                  <a:pt x="187642" y="193358"/>
                </a:lnTo>
                <a:lnTo>
                  <a:pt x="0" y="193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81164" y="2930947"/>
            <a:ext cx="187643" cy="193357"/>
          </a:xfrm>
          <a:custGeom>
            <a:avLst/>
            <a:gdLst/>
            <a:ahLst/>
            <a:cxnLst/>
            <a:rect l="l" t="t" r="r" b="b"/>
            <a:pathLst>
              <a:path w="187643" h="193357">
                <a:moveTo>
                  <a:pt x="0" y="0"/>
                </a:moveTo>
                <a:lnTo>
                  <a:pt x="187642" y="0"/>
                </a:lnTo>
                <a:lnTo>
                  <a:pt x="187642" y="193358"/>
                </a:lnTo>
                <a:lnTo>
                  <a:pt x="0" y="193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681164" y="3558645"/>
            <a:ext cx="187643" cy="193358"/>
          </a:xfrm>
          <a:custGeom>
            <a:avLst/>
            <a:gdLst/>
            <a:ahLst/>
            <a:cxnLst/>
            <a:rect l="l" t="t" r="r" b="b"/>
            <a:pathLst>
              <a:path w="187643" h="193358">
                <a:moveTo>
                  <a:pt x="0" y="0"/>
                </a:moveTo>
                <a:lnTo>
                  <a:pt x="187642" y="0"/>
                </a:lnTo>
                <a:lnTo>
                  <a:pt x="187642" y="193357"/>
                </a:lnTo>
                <a:lnTo>
                  <a:pt x="0" y="1933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81164" y="4186342"/>
            <a:ext cx="187643" cy="193358"/>
          </a:xfrm>
          <a:custGeom>
            <a:avLst/>
            <a:gdLst/>
            <a:ahLst/>
            <a:cxnLst/>
            <a:rect l="l" t="t" r="r" b="b"/>
            <a:pathLst>
              <a:path w="187643" h="193358">
                <a:moveTo>
                  <a:pt x="0" y="0"/>
                </a:moveTo>
                <a:lnTo>
                  <a:pt x="187642" y="0"/>
                </a:lnTo>
                <a:lnTo>
                  <a:pt x="187642" y="193358"/>
                </a:lnTo>
                <a:lnTo>
                  <a:pt x="0" y="193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81164" y="4814040"/>
            <a:ext cx="187643" cy="193358"/>
          </a:xfrm>
          <a:custGeom>
            <a:avLst/>
            <a:gdLst/>
            <a:ahLst/>
            <a:cxnLst/>
            <a:rect l="l" t="t" r="r" b="b"/>
            <a:pathLst>
              <a:path w="187643" h="193358">
                <a:moveTo>
                  <a:pt x="0" y="0"/>
                </a:moveTo>
                <a:lnTo>
                  <a:pt x="187642" y="0"/>
                </a:lnTo>
                <a:lnTo>
                  <a:pt x="187642" y="193357"/>
                </a:lnTo>
                <a:lnTo>
                  <a:pt x="0" y="1933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681164" y="5423878"/>
            <a:ext cx="187643" cy="193358"/>
          </a:xfrm>
          <a:custGeom>
            <a:avLst/>
            <a:gdLst/>
            <a:ahLst/>
            <a:cxnLst/>
            <a:rect l="l" t="t" r="r" b="b"/>
            <a:pathLst>
              <a:path w="187643" h="193358">
                <a:moveTo>
                  <a:pt x="0" y="0"/>
                </a:moveTo>
                <a:lnTo>
                  <a:pt x="187642" y="0"/>
                </a:lnTo>
                <a:lnTo>
                  <a:pt x="187642" y="193357"/>
                </a:lnTo>
                <a:lnTo>
                  <a:pt x="0" y="1933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81164" y="6005217"/>
            <a:ext cx="187643" cy="193358"/>
          </a:xfrm>
          <a:custGeom>
            <a:avLst/>
            <a:gdLst/>
            <a:ahLst/>
            <a:cxnLst/>
            <a:rect l="l" t="t" r="r" b="b"/>
            <a:pathLst>
              <a:path w="187643" h="193358">
                <a:moveTo>
                  <a:pt x="0" y="0"/>
                </a:moveTo>
                <a:lnTo>
                  <a:pt x="187642" y="0"/>
                </a:lnTo>
                <a:lnTo>
                  <a:pt x="187642" y="193358"/>
                </a:lnTo>
                <a:lnTo>
                  <a:pt x="0" y="1933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09870" y="602180"/>
            <a:ext cx="8260852" cy="88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0"/>
              </a:lnSpc>
            </a:pPr>
            <a:r>
              <a:rPr lang="en-US" sz="5072">
                <a:solidFill>
                  <a:srgbClr val="392E25"/>
                </a:solidFill>
                <a:latin typeface="B612 Bold"/>
              </a:rPr>
              <a:t>Topics We Want to Discuss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42183" y="2069735"/>
            <a:ext cx="3237338" cy="4290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9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Objectives Introduction Requirements Authorization</a:t>
            </a:r>
          </a:p>
          <a:p>
            <a:pPr algn="l">
              <a:lnSpc>
                <a:spcPts val="4566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Features of Users</a:t>
            </a:r>
          </a:p>
          <a:p>
            <a:pPr algn="l">
              <a:lnSpc>
                <a:spcPts val="5176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Diagrams</a:t>
            </a:r>
          </a:p>
          <a:p>
            <a:pPr algn="l">
              <a:lnSpc>
                <a:spcPts val="3979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71844" y="845563"/>
            <a:ext cx="3800256" cy="679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dirty="0">
                <a:solidFill>
                  <a:srgbClr val="000000"/>
                </a:solidFill>
                <a:latin typeface="B612 Bold"/>
              </a:rPr>
              <a:t>DFD (Level - 0)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F665A-EFD5-4577-9D90-ECBC4DFB5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74" y="2876550"/>
            <a:ext cx="13434051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71844" y="875147"/>
            <a:ext cx="3724056" cy="679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dirty="0">
                <a:solidFill>
                  <a:srgbClr val="000000"/>
                </a:solidFill>
                <a:latin typeface="B612 Bold"/>
              </a:rPr>
              <a:t>DFD (Level - 1)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CEBA1-DF1D-44AF-A429-1C595A890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981" y="2182378"/>
            <a:ext cx="10624199" cy="57435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90669" y="845563"/>
            <a:ext cx="3752831" cy="679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dirty="0">
                <a:solidFill>
                  <a:srgbClr val="000000"/>
                </a:solidFill>
                <a:latin typeface="B612 Bold"/>
              </a:rPr>
              <a:t>DFD (Level - 2)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F3318-3ACE-4F9A-B22F-271A9F770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553" y="1681162"/>
            <a:ext cx="8625547" cy="668178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65354" y="2596010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65354" y="3239643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65354" y="3886857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65354" y="4534071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78188" y="1150249"/>
            <a:ext cx="4522927" cy="87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97"/>
              </a:lnSpc>
            </a:pPr>
            <a:r>
              <a:rPr lang="en-US" sz="5069">
                <a:solidFill>
                  <a:srgbClr val="392E25"/>
                </a:solidFill>
                <a:latin typeface="B612 Bold"/>
              </a:rPr>
              <a:t>Functionalities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21900" y="2355456"/>
            <a:ext cx="4495200" cy="2540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Website Home page</a:t>
            </a:r>
          </a:p>
          <a:p>
            <a:pPr algn="l">
              <a:lnSpc>
                <a:spcPts val="5083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User Registration page Website Hotel data page Admin Dashboard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63144" y="1721301"/>
            <a:ext cx="11496675" cy="6467475"/>
          </a:xfrm>
          <a:custGeom>
            <a:avLst/>
            <a:gdLst/>
            <a:ahLst/>
            <a:cxnLst/>
            <a:rect l="l" t="t" r="r" b="b"/>
            <a:pathLst>
              <a:path w="11496675" h="6467475">
                <a:moveTo>
                  <a:pt x="0" y="0"/>
                </a:moveTo>
                <a:lnTo>
                  <a:pt x="11496675" y="0"/>
                </a:lnTo>
                <a:lnTo>
                  <a:pt x="11496675" y="6467475"/>
                </a:lnTo>
                <a:lnTo>
                  <a:pt x="0" y="6467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80110" y="552183"/>
            <a:ext cx="5101590" cy="679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dirty="0">
                <a:solidFill>
                  <a:srgbClr val="392E25"/>
                </a:solidFill>
                <a:latin typeface="B612 Bold"/>
              </a:rPr>
              <a:t>Website Home Page :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63144" y="1729778"/>
            <a:ext cx="11496675" cy="6467475"/>
          </a:xfrm>
          <a:custGeom>
            <a:avLst/>
            <a:gdLst/>
            <a:ahLst/>
            <a:cxnLst/>
            <a:rect l="l" t="t" r="r" b="b"/>
            <a:pathLst>
              <a:path w="11496675" h="6467475">
                <a:moveTo>
                  <a:pt x="0" y="0"/>
                </a:moveTo>
                <a:lnTo>
                  <a:pt x="11496675" y="0"/>
                </a:lnTo>
                <a:lnTo>
                  <a:pt x="11496675" y="6467475"/>
                </a:lnTo>
                <a:lnTo>
                  <a:pt x="0" y="6467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13730" y="552183"/>
            <a:ext cx="5706170" cy="679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dirty="0">
                <a:solidFill>
                  <a:srgbClr val="392E25"/>
                </a:solidFill>
                <a:latin typeface="B612 Bold"/>
              </a:rPr>
              <a:t>User Registration Page :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37052" y="552183"/>
            <a:ext cx="6240047" cy="679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dirty="0">
                <a:solidFill>
                  <a:srgbClr val="392E25"/>
                </a:solidFill>
                <a:latin typeface="B612 Bold"/>
              </a:rPr>
              <a:t>Website Hotel data Page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FEBAD-FE26-4E0C-9494-89CAB80FC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2056084"/>
            <a:ext cx="11498400" cy="577346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41223" y="1676562"/>
            <a:ext cx="11496675" cy="6467475"/>
          </a:xfrm>
          <a:custGeom>
            <a:avLst/>
            <a:gdLst/>
            <a:ahLst/>
            <a:cxnLst/>
            <a:rect l="l" t="t" r="r" b="b"/>
            <a:pathLst>
              <a:path w="11496675" h="6467475">
                <a:moveTo>
                  <a:pt x="0" y="0"/>
                </a:moveTo>
                <a:lnTo>
                  <a:pt x="11496675" y="0"/>
                </a:lnTo>
                <a:lnTo>
                  <a:pt x="11496675" y="6467475"/>
                </a:lnTo>
                <a:lnTo>
                  <a:pt x="0" y="6467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21279" y="552183"/>
            <a:ext cx="4457700" cy="672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>
                <a:solidFill>
                  <a:srgbClr val="392E25"/>
                </a:solidFill>
                <a:latin typeface="B612 Bold"/>
              </a:rPr>
              <a:t>Admin Dashboard :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0483" y="2141677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3425" y="618087"/>
            <a:ext cx="3573247" cy="87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97"/>
              </a:lnSpc>
            </a:pPr>
            <a:r>
              <a:rPr lang="en-US" sz="5069">
                <a:solidFill>
                  <a:srgbClr val="392E25"/>
                </a:solidFill>
                <a:latin typeface="B612 Bold"/>
              </a:rPr>
              <a:t>Conclusion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01967" y="1869138"/>
            <a:ext cx="11948903" cy="15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So here we can conclude that we display the data of comparision of hotel prices to find best suitable hotel according to your requirement.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50129" y="2595524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50129" y="3185589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50129" y="3775815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50129" y="4366203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50129" y="4941360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23164" y="1025728"/>
            <a:ext cx="3219174" cy="87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97"/>
              </a:lnSpc>
            </a:pPr>
            <a:r>
              <a:rPr lang="en-US" sz="5069">
                <a:solidFill>
                  <a:srgbClr val="392E25"/>
                </a:solidFill>
                <a:latin typeface="B612 Bold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76249" y="2393071"/>
            <a:ext cx="6668119" cy="2910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7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Make easy accessible and usable Easy to do analysis and comparision</a:t>
            </a:r>
          </a:p>
          <a:p>
            <a:pPr algn="l">
              <a:lnSpc>
                <a:spcPts val="1301"/>
              </a:lnSpc>
            </a:pPr>
            <a:r>
              <a:rPr lang="en-US" sz="2603">
                <a:solidFill>
                  <a:srgbClr val="392E25"/>
                </a:solidFill>
                <a:latin typeface="B612"/>
              </a:rPr>
              <a:t> </a:t>
            </a:r>
          </a:p>
          <a:p>
            <a:pPr algn="l">
              <a:lnSpc>
                <a:spcPts val="2840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Save time and Improve efficiency</a:t>
            </a:r>
          </a:p>
          <a:p>
            <a:pPr algn="l">
              <a:lnSpc>
                <a:spcPts val="6366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Gives specific requirement data</a:t>
            </a:r>
          </a:p>
          <a:p>
            <a:pPr algn="l">
              <a:lnSpc>
                <a:spcPts val="2777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Ensure reliability of scraping 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5922" y="2670686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5694" y="4438517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5694" y="5714381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81314" y="846620"/>
            <a:ext cx="3798627" cy="87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97"/>
              </a:lnSpc>
            </a:pPr>
            <a:r>
              <a:rPr lang="en-US" sz="5069">
                <a:solidFill>
                  <a:srgbClr val="392E25"/>
                </a:solidFill>
                <a:latin typeface="B612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60028" y="2377840"/>
            <a:ext cx="12321388" cy="397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8"/>
              </a:lnSpc>
            </a:pPr>
            <a:r>
              <a:rPr lang="en-US" sz="3009" dirty="0">
                <a:solidFill>
                  <a:srgbClr val="392E25"/>
                </a:solidFill>
                <a:latin typeface="Canva Sans"/>
              </a:rPr>
              <a:t>Our project will about data </a:t>
            </a:r>
            <a:r>
              <a:rPr lang="en-US" sz="3009" dirty="0" err="1">
                <a:solidFill>
                  <a:srgbClr val="392E25"/>
                </a:solidFill>
                <a:latin typeface="Canva Sans"/>
              </a:rPr>
              <a:t>retrival</a:t>
            </a:r>
            <a:r>
              <a:rPr lang="en-US" sz="3009" dirty="0">
                <a:solidFill>
                  <a:srgbClr val="392E25"/>
                </a:solidFill>
                <a:latin typeface="Canva Sans"/>
              </a:rPr>
              <a:t> and extraction system designed to collect information from various hotel websites and consolidate it into a structured format.</a:t>
            </a:r>
          </a:p>
          <a:p>
            <a:pPr algn="l">
              <a:lnSpc>
                <a:spcPts val="7509"/>
              </a:lnSpc>
            </a:pPr>
            <a:r>
              <a:rPr lang="en-US" sz="3009" dirty="0">
                <a:solidFill>
                  <a:srgbClr val="392E25"/>
                </a:solidFill>
                <a:latin typeface="Canva Sans"/>
              </a:rPr>
              <a:t>By this project users will be saving their time and will not get any</a:t>
            </a:r>
          </a:p>
          <a:p>
            <a:pPr algn="l">
              <a:lnSpc>
                <a:spcPts val="1504"/>
              </a:lnSpc>
            </a:pPr>
            <a:r>
              <a:rPr lang="en-US" sz="3009" dirty="0">
                <a:solidFill>
                  <a:srgbClr val="392E25"/>
                </a:solidFill>
                <a:latin typeface="Canva Sans"/>
              </a:rPr>
              <a:t>error or inconsistency for finding any hotel at any location.</a:t>
            </a:r>
          </a:p>
          <a:p>
            <a:pPr algn="l">
              <a:lnSpc>
                <a:spcPts val="7524"/>
              </a:lnSpc>
            </a:pPr>
            <a:r>
              <a:rPr lang="en-US" sz="3009" dirty="0">
                <a:solidFill>
                  <a:srgbClr val="392E25"/>
                </a:solidFill>
                <a:latin typeface="Canva Sans"/>
              </a:rPr>
              <a:t>This project will get you the automation solution for relevant </a:t>
            </a:r>
          </a:p>
          <a:p>
            <a:pPr algn="l">
              <a:lnSpc>
                <a:spcPts val="1504"/>
              </a:lnSpc>
            </a:pPr>
            <a:r>
              <a:rPr lang="en-US" sz="3009" dirty="0">
                <a:solidFill>
                  <a:srgbClr val="392E25"/>
                </a:solidFill>
                <a:latin typeface="Canva Sans"/>
              </a:rPr>
              <a:t>information such as hotel name, price and availability.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5922" y="2571464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5922" y="3501647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03514" y="846620"/>
            <a:ext cx="3927377" cy="87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97"/>
              </a:lnSpc>
            </a:pPr>
            <a:r>
              <a:rPr lang="en-US" sz="5069">
                <a:solidFill>
                  <a:srgbClr val="392E25"/>
                </a:solidFill>
                <a:latin typeface="B612 Bold"/>
              </a:rPr>
              <a:t>Requirement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41378" y="2111835"/>
            <a:ext cx="5468912" cy="175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5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Functional Requirements</a:t>
            </a:r>
          </a:p>
          <a:p>
            <a:pPr algn="l">
              <a:lnSpc>
                <a:spcPts val="7325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Non Functional Requirements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54746" y="3747259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54746" y="4337466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54746" y="5013417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05026" y="2475386"/>
            <a:ext cx="5835872" cy="572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8"/>
              </a:lnSpc>
            </a:pPr>
            <a:r>
              <a:rPr lang="en-US" sz="3306">
                <a:solidFill>
                  <a:srgbClr val="392E25"/>
                </a:solidFill>
                <a:latin typeface="B612"/>
              </a:rPr>
              <a:t>FUNCTIONALITIES OF ADMIN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13854" y="3437411"/>
            <a:ext cx="8350663" cy="193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0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Admin plays a main role in this project. Admin have right to do authorization of user. Create or Update or delete hotels database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2631" y="846620"/>
            <a:ext cx="7677683" cy="87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97"/>
              </a:lnSpc>
            </a:pPr>
            <a:r>
              <a:rPr lang="en-US" sz="5069">
                <a:solidFill>
                  <a:srgbClr val="392E25"/>
                </a:solidFill>
                <a:latin typeface="B612 Bold"/>
              </a:rPr>
              <a:t>Functional Requirements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16113" y="3640369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16113" y="5399170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23841" y="2368496"/>
            <a:ext cx="5520995" cy="572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8"/>
              </a:lnSpc>
            </a:pPr>
            <a:r>
              <a:rPr lang="en-US" sz="3306">
                <a:solidFill>
                  <a:srgbClr val="392E25"/>
                </a:solidFill>
                <a:latin typeface="B612"/>
              </a:rPr>
              <a:t>FUNCTIONALITIES OF USER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77430" y="3448622"/>
            <a:ext cx="8404870" cy="243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006" dirty="0">
                <a:solidFill>
                  <a:srgbClr val="392E25"/>
                </a:solidFill>
                <a:latin typeface="B612"/>
              </a:rPr>
              <a:t>Once user enter valid email id and password after registration he/she can see following information</a:t>
            </a:r>
          </a:p>
          <a:p>
            <a:pPr algn="l">
              <a:lnSpc>
                <a:spcPts val="7280"/>
              </a:lnSpc>
            </a:pPr>
            <a:r>
              <a:rPr lang="en-US" sz="3006" dirty="0">
                <a:solidFill>
                  <a:srgbClr val="392E25"/>
                </a:solidFill>
                <a:latin typeface="B612"/>
              </a:rPr>
              <a:t>Viewing data of hotels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631" y="753408"/>
            <a:ext cx="7677683" cy="87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97"/>
              </a:lnSpc>
            </a:pPr>
            <a:r>
              <a:rPr lang="en-US" sz="5069">
                <a:solidFill>
                  <a:srgbClr val="392E25"/>
                </a:solidFill>
                <a:latin typeface="B612 Bold"/>
              </a:rPr>
              <a:t>Functional Requirements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3476" y="3240138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3476" y="4153252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73378" y="1334462"/>
            <a:ext cx="9158488" cy="87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97"/>
              </a:lnSpc>
            </a:pPr>
            <a:r>
              <a:rPr lang="en-US" sz="5069">
                <a:solidFill>
                  <a:srgbClr val="392E25"/>
                </a:solidFill>
                <a:latin typeface="B612 Bold"/>
              </a:rPr>
              <a:t>Non Functional Requirements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28348" y="2799559"/>
            <a:ext cx="4332808" cy="17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90"/>
              </a:lnSpc>
            </a:pPr>
            <a:r>
              <a:rPr lang="en-US" sz="3006">
                <a:solidFill>
                  <a:srgbClr val="392E25"/>
                </a:solidFill>
                <a:latin typeface="B612"/>
              </a:rPr>
              <a:t>Hardware Requirements Software Requirements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2" y="0"/>
            <a:ext cx="15630525" cy="8801100"/>
          </a:xfrm>
          <a:custGeom>
            <a:avLst/>
            <a:gdLst/>
            <a:ahLst/>
            <a:cxnLst/>
            <a:rect l="l" t="t" r="r" b="b"/>
            <a:pathLst>
              <a:path w="15630525" h="8801100">
                <a:moveTo>
                  <a:pt x="0" y="0"/>
                </a:moveTo>
                <a:lnTo>
                  <a:pt x="15630525" y="0"/>
                </a:lnTo>
                <a:lnTo>
                  <a:pt x="15630525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9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2954" y="2729636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2954" y="3786635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2954" y="4438517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2954" y="5085731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3"/>
                </a:lnTo>
                <a:lnTo>
                  <a:pt x="0" y="20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12954" y="5732945"/>
            <a:ext cx="202149" cy="207274"/>
          </a:xfrm>
          <a:custGeom>
            <a:avLst/>
            <a:gdLst/>
            <a:ahLst/>
            <a:cxnLst/>
            <a:rect l="l" t="t" r="r" b="b"/>
            <a:pathLst>
              <a:path w="202149" h="207274">
                <a:moveTo>
                  <a:pt x="0" y="0"/>
                </a:moveTo>
                <a:lnTo>
                  <a:pt x="202149" y="0"/>
                </a:lnTo>
                <a:lnTo>
                  <a:pt x="202149" y="207274"/>
                </a:lnTo>
                <a:lnTo>
                  <a:pt x="0" y="20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06366" y="1068372"/>
            <a:ext cx="7547134" cy="877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97"/>
              </a:lnSpc>
            </a:pPr>
            <a:r>
              <a:rPr lang="en-US" sz="5069" dirty="0">
                <a:solidFill>
                  <a:srgbClr val="392E25"/>
                </a:solidFill>
                <a:latin typeface="B612 Bold"/>
              </a:rPr>
              <a:t>Hardware Requirements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1722" y="2450735"/>
            <a:ext cx="10710377" cy="4395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006" dirty="0">
                <a:solidFill>
                  <a:srgbClr val="392E25"/>
                </a:solidFill>
                <a:latin typeface="B612"/>
              </a:rPr>
              <a:t>Processor : Standard processor with speed of 1.6 GHz or more</a:t>
            </a:r>
          </a:p>
          <a:p>
            <a:pPr algn="l">
              <a:lnSpc>
                <a:spcPts val="5999"/>
              </a:lnSpc>
            </a:pPr>
            <a:r>
              <a:rPr lang="en-US" sz="3006" dirty="0">
                <a:solidFill>
                  <a:srgbClr val="392E25"/>
                </a:solidFill>
                <a:latin typeface="B612"/>
              </a:rPr>
              <a:t>RAM : 64 MB RAM or more</a:t>
            </a:r>
          </a:p>
          <a:p>
            <a:pPr algn="l">
              <a:lnSpc>
                <a:spcPts val="4199"/>
              </a:lnSpc>
            </a:pPr>
            <a:r>
              <a:rPr lang="en-US" sz="3006" dirty="0">
                <a:solidFill>
                  <a:srgbClr val="392E25"/>
                </a:solidFill>
                <a:latin typeface="B612"/>
              </a:rPr>
              <a:t>Hard Disk : 512 GB or more</a:t>
            </a:r>
          </a:p>
          <a:p>
            <a:pPr algn="l">
              <a:lnSpc>
                <a:spcPts val="6063"/>
              </a:lnSpc>
            </a:pPr>
            <a:r>
              <a:rPr lang="en-US" sz="3006" dirty="0">
                <a:solidFill>
                  <a:srgbClr val="392E25"/>
                </a:solidFill>
                <a:latin typeface="B612"/>
              </a:rPr>
              <a:t>Monitor : Standard color monitor</a:t>
            </a:r>
          </a:p>
          <a:p>
            <a:pPr algn="l">
              <a:lnSpc>
                <a:spcPts val="4130"/>
              </a:lnSpc>
            </a:pPr>
            <a:r>
              <a:rPr lang="en-US" sz="3006" dirty="0">
                <a:solidFill>
                  <a:srgbClr val="392E25"/>
                </a:solidFill>
                <a:latin typeface="B612"/>
              </a:rPr>
              <a:t>Keyboard : Standard Keyboard</a:t>
            </a:r>
          </a:p>
          <a:p>
            <a:pPr algn="l">
              <a:lnSpc>
                <a:spcPts val="6063"/>
              </a:lnSpc>
            </a:pPr>
            <a:r>
              <a:rPr lang="en-US" sz="3006" dirty="0">
                <a:solidFill>
                  <a:srgbClr val="392E25"/>
                </a:solidFill>
                <a:latin typeface="B612"/>
              </a:rPr>
              <a:t>Mouse : Standard mouse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453</Words>
  <Application>Microsoft Office PowerPoint</Application>
  <PresentationFormat>Custom</PresentationFormat>
  <Paragraphs>79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Calibri</vt:lpstr>
      <vt:lpstr>Nourd</vt:lpstr>
      <vt:lpstr>Canva Sans</vt:lpstr>
      <vt:lpstr>B612</vt:lpstr>
      <vt:lpstr>Arial</vt:lpstr>
      <vt:lpstr>B612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Scrapper (7).pdf</dc:title>
  <cp:lastModifiedBy>Krishn Thakrar</cp:lastModifiedBy>
  <cp:revision>10</cp:revision>
  <dcterms:created xsi:type="dcterms:W3CDTF">2006-08-16T00:00:00Z</dcterms:created>
  <dcterms:modified xsi:type="dcterms:W3CDTF">2023-08-21T08:38:32Z</dcterms:modified>
  <dc:identifier>DAFo-w8NDBg</dc:identifier>
</cp:coreProperties>
</file>